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7" r:id="rId19"/>
    <p:sldId id="278" r:id="rId20"/>
    <p:sldId id="275" r:id="rId21"/>
    <p:sldId id="276"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4/1/2019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soft.com/en-us/aspnet/mvc/overview/getting-started/getting-started-with-ef-using-mvc/migrations-and-deployment-with-the-entity-framework-in-an-asp-net-mvc-application"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mailto:caiio_augustto@hotmail.com" TargetMode="External"/><Relationship Id="rId7" Type="http://schemas.openxmlformats.org/officeDocument/2006/relationships/hyperlink" Target="https://www.linkedin.com/in/caio-augusto-web-develop/" TargetMode="Externa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github.com/caioaugusto1/"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caioaugusto1/School"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5ACF-F14B-48DC-8EE8-D47D9DC680FE}"/>
              </a:ext>
            </a:extLst>
          </p:cNvPr>
          <p:cNvSpPr>
            <a:spLocks noGrp="1"/>
          </p:cNvSpPr>
          <p:nvPr>
            <p:ph type="ctrTitle"/>
          </p:nvPr>
        </p:nvSpPr>
        <p:spPr/>
        <p:txBody>
          <a:bodyPr/>
          <a:lstStyle/>
          <a:p>
            <a:r>
              <a:rPr lang="en-IE" dirty="0"/>
              <a:t>School - system</a:t>
            </a:r>
          </a:p>
        </p:txBody>
      </p:sp>
      <p:sp>
        <p:nvSpPr>
          <p:cNvPr id="3" name="Subtitle 2">
            <a:extLst>
              <a:ext uri="{FF2B5EF4-FFF2-40B4-BE49-F238E27FC236}">
                <a16:creationId xmlns:a16="http://schemas.microsoft.com/office/drawing/2014/main" id="{1593D324-DFCB-4487-B8C7-BE501E1FB4D1}"/>
              </a:ext>
            </a:extLst>
          </p:cNvPr>
          <p:cNvSpPr>
            <a:spLocks noGrp="1"/>
          </p:cNvSpPr>
          <p:nvPr>
            <p:ph type="subTitle" idx="1"/>
          </p:nvPr>
        </p:nvSpPr>
        <p:spPr/>
        <p:txBody>
          <a:bodyPr/>
          <a:lstStyle/>
          <a:p>
            <a:r>
              <a:rPr lang="en-IE" dirty="0" err="1"/>
              <a:t>Caio</a:t>
            </a:r>
            <a:r>
              <a:rPr lang="en-IE" dirty="0"/>
              <a:t> Augusto de Azevedo </a:t>
            </a:r>
            <a:r>
              <a:rPr lang="en-IE" dirty="0" err="1"/>
              <a:t>pereira</a:t>
            </a:r>
            <a:endParaRPr lang="en-IE" dirty="0"/>
          </a:p>
        </p:txBody>
      </p:sp>
    </p:spTree>
    <p:extLst>
      <p:ext uri="{BB962C8B-B14F-4D97-AF65-F5344CB8AC3E}">
        <p14:creationId xmlns:p14="http://schemas.microsoft.com/office/powerpoint/2010/main" val="3614988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D728-FFE0-421B-A9CC-5731BB90E752}"/>
              </a:ext>
            </a:extLst>
          </p:cNvPr>
          <p:cNvSpPr>
            <a:spLocks noGrp="1"/>
          </p:cNvSpPr>
          <p:nvPr>
            <p:ph type="title"/>
          </p:nvPr>
        </p:nvSpPr>
        <p:spPr/>
        <p:txBody>
          <a:bodyPr/>
          <a:lstStyle/>
          <a:p>
            <a:r>
              <a:rPr lang="en-IE" dirty="0"/>
              <a:t>Login view</a:t>
            </a:r>
          </a:p>
        </p:txBody>
      </p:sp>
      <p:pic>
        <p:nvPicPr>
          <p:cNvPr id="6" name="Content Placeholder 5">
            <a:extLst>
              <a:ext uri="{FF2B5EF4-FFF2-40B4-BE49-F238E27FC236}">
                <a16:creationId xmlns:a16="http://schemas.microsoft.com/office/drawing/2014/main" id="{C8D2BBB6-D377-4D39-B082-5D657628F191}"/>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F03A7358-EDBB-43D2-B22E-4D4D1900CAFA}"/>
              </a:ext>
            </a:extLst>
          </p:cNvPr>
          <p:cNvSpPr>
            <a:spLocks noGrp="1"/>
          </p:cNvSpPr>
          <p:nvPr>
            <p:ph sz="half" idx="2"/>
          </p:nvPr>
        </p:nvSpPr>
        <p:spPr/>
        <p:txBody>
          <a:bodyPr/>
          <a:lstStyle/>
          <a:p>
            <a:r>
              <a:rPr lang="en-IE" dirty="0"/>
              <a:t>This view is responsibility to restrict </a:t>
            </a:r>
            <a:r>
              <a:rPr lang="en-IE" dirty="0" err="1"/>
              <a:t>acess</a:t>
            </a:r>
            <a:r>
              <a:rPr lang="en-IE" dirty="0"/>
              <a:t> </a:t>
            </a:r>
          </a:p>
          <a:p>
            <a:r>
              <a:rPr lang="en-IE" dirty="0"/>
              <a:t>Have button create new user available to test</a:t>
            </a:r>
          </a:p>
        </p:txBody>
      </p:sp>
    </p:spTree>
    <p:extLst>
      <p:ext uri="{BB962C8B-B14F-4D97-AF65-F5344CB8AC3E}">
        <p14:creationId xmlns:p14="http://schemas.microsoft.com/office/powerpoint/2010/main" val="75175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7807-C954-4BEA-BAB8-B65EBFE803B7}"/>
              </a:ext>
            </a:extLst>
          </p:cNvPr>
          <p:cNvSpPr>
            <a:spLocks noGrp="1"/>
          </p:cNvSpPr>
          <p:nvPr>
            <p:ph type="title"/>
          </p:nvPr>
        </p:nvSpPr>
        <p:spPr>
          <a:xfrm>
            <a:off x="1449217" y="804889"/>
            <a:ext cx="9605635" cy="1059305"/>
          </a:xfrm>
        </p:spPr>
        <p:txBody>
          <a:bodyPr/>
          <a:lstStyle/>
          <a:p>
            <a:r>
              <a:rPr lang="en-IE"/>
              <a:t>Home view</a:t>
            </a:r>
            <a:endParaRPr lang="en-IE" dirty="0"/>
          </a:p>
        </p:txBody>
      </p:sp>
      <p:pic>
        <p:nvPicPr>
          <p:cNvPr id="5" name="Content Placeholder 4">
            <a:extLst>
              <a:ext uri="{FF2B5EF4-FFF2-40B4-BE49-F238E27FC236}">
                <a16:creationId xmlns:a16="http://schemas.microsoft.com/office/drawing/2014/main" id="{C33DF235-3E60-4995-AE5D-23BB355B4EFD}"/>
              </a:ext>
            </a:extLst>
          </p:cNvPr>
          <p:cNvPicPr>
            <a:picLocks noGrp="1" noChangeAspect="1"/>
          </p:cNvPicPr>
          <p:nvPr>
            <p:ph sz="half" idx="1"/>
          </p:nvPr>
        </p:nvPicPr>
        <p:blipFill>
          <a:blip r:embed="rId2"/>
          <a:stretch>
            <a:fillRect/>
          </a:stretch>
        </p:blipFill>
        <p:spPr>
          <a:xfrm>
            <a:off x="1447800" y="2489457"/>
            <a:ext cx="4645025" cy="2491862"/>
          </a:xfrm>
          <a:prstGeom prst="rect">
            <a:avLst/>
          </a:prstGeom>
        </p:spPr>
      </p:pic>
      <p:sp>
        <p:nvSpPr>
          <p:cNvPr id="4" name="Content Placeholder 3">
            <a:extLst>
              <a:ext uri="{FF2B5EF4-FFF2-40B4-BE49-F238E27FC236}">
                <a16:creationId xmlns:a16="http://schemas.microsoft.com/office/drawing/2014/main" id="{E9206149-6606-444B-9B09-CFE1AF824AA0}"/>
              </a:ext>
            </a:extLst>
          </p:cNvPr>
          <p:cNvSpPr>
            <a:spLocks noGrp="1"/>
          </p:cNvSpPr>
          <p:nvPr>
            <p:ph sz="half" idx="2"/>
          </p:nvPr>
        </p:nvSpPr>
        <p:spPr>
          <a:xfrm>
            <a:off x="6413771" y="2017343"/>
            <a:ext cx="4645152" cy="3441520"/>
          </a:xfrm>
        </p:spPr>
        <p:txBody>
          <a:bodyPr/>
          <a:lstStyle/>
          <a:p>
            <a:r>
              <a:rPr lang="en-IE" dirty="0"/>
              <a:t>This is home view </a:t>
            </a:r>
          </a:p>
          <a:p>
            <a:r>
              <a:rPr lang="en-IE" dirty="0"/>
              <a:t>Have five buttons – Home, Students, Courses and Sing out</a:t>
            </a:r>
          </a:p>
        </p:txBody>
      </p:sp>
    </p:spTree>
    <p:extLst>
      <p:ext uri="{BB962C8B-B14F-4D97-AF65-F5344CB8AC3E}">
        <p14:creationId xmlns:p14="http://schemas.microsoft.com/office/powerpoint/2010/main" val="554502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9C27-2EFA-46A6-ADA9-5399FA116AE7}"/>
              </a:ext>
            </a:extLst>
          </p:cNvPr>
          <p:cNvSpPr>
            <a:spLocks noGrp="1"/>
          </p:cNvSpPr>
          <p:nvPr>
            <p:ph type="title"/>
          </p:nvPr>
        </p:nvSpPr>
        <p:spPr/>
        <p:txBody>
          <a:bodyPr/>
          <a:lstStyle/>
          <a:p>
            <a:r>
              <a:rPr lang="en-IE" dirty="0"/>
              <a:t>Home students</a:t>
            </a:r>
          </a:p>
        </p:txBody>
      </p:sp>
      <p:sp>
        <p:nvSpPr>
          <p:cNvPr id="4" name="Content Placeholder 3">
            <a:extLst>
              <a:ext uri="{FF2B5EF4-FFF2-40B4-BE49-F238E27FC236}">
                <a16:creationId xmlns:a16="http://schemas.microsoft.com/office/drawing/2014/main" id="{7982ADF0-9183-4C47-AC75-076C7C7A4A00}"/>
              </a:ext>
            </a:extLst>
          </p:cNvPr>
          <p:cNvSpPr>
            <a:spLocks noGrp="1"/>
          </p:cNvSpPr>
          <p:nvPr>
            <p:ph sz="half" idx="2"/>
          </p:nvPr>
        </p:nvSpPr>
        <p:spPr/>
        <p:txBody>
          <a:bodyPr>
            <a:normAutofit fontScale="85000" lnSpcReduction="10000"/>
          </a:bodyPr>
          <a:lstStyle/>
          <a:p>
            <a:r>
              <a:rPr lang="en-IE" dirty="0"/>
              <a:t>Students List (Paged list, with some student information)</a:t>
            </a:r>
          </a:p>
          <a:p>
            <a:r>
              <a:rPr lang="en-IE" dirty="0"/>
              <a:t>Button Link Student (It will take us to the screen to link the student to many courses)</a:t>
            </a:r>
          </a:p>
          <a:p>
            <a:r>
              <a:rPr lang="en-IE" dirty="0"/>
              <a:t>Edit (It will take us to the screen to edit student)</a:t>
            </a:r>
          </a:p>
          <a:p>
            <a:r>
              <a:rPr lang="en-IE" dirty="0"/>
              <a:t>Details (It will take us to the screen of view details student)</a:t>
            </a:r>
          </a:p>
          <a:p>
            <a:r>
              <a:rPr lang="en-IE" dirty="0"/>
              <a:t>Delete (It will take us to the screen of delete student)</a:t>
            </a:r>
          </a:p>
        </p:txBody>
      </p:sp>
      <p:pic>
        <p:nvPicPr>
          <p:cNvPr id="12" name="Content Placeholder 11">
            <a:extLst>
              <a:ext uri="{FF2B5EF4-FFF2-40B4-BE49-F238E27FC236}">
                <a16:creationId xmlns:a16="http://schemas.microsoft.com/office/drawing/2014/main" id="{E38ABEC5-3B23-49C5-BEAC-99EB304B25EA}"/>
              </a:ext>
            </a:extLst>
          </p:cNvPr>
          <p:cNvPicPr>
            <a:picLocks noGrp="1" noChangeAspect="1"/>
          </p:cNvPicPr>
          <p:nvPr>
            <p:ph sz="half" idx="1"/>
          </p:nvPr>
        </p:nvPicPr>
        <p:blipFill>
          <a:blip r:embed="rId2"/>
          <a:stretch>
            <a:fillRect/>
          </a:stretch>
        </p:blipFill>
        <p:spPr>
          <a:xfrm>
            <a:off x="1447800" y="2489457"/>
            <a:ext cx="4645025" cy="2491862"/>
          </a:xfrm>
        </p:spPr>
      </p:pic>
    </p:spTree>
    <p:extLst>
      <p:ext uri="{BB962C8B-B14F-4D97-AF65-F5344CB8AC3E}">
        <p14:creationId xmlns:p14="http://schemas.microsoft.com/office/powerpoint/2010/main" val="375350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B0A5-A3FC-4B2E-AC7A-8D21B9A2B85D}"/>
              </a:ext>
            </a:extLst>
          </p:cNvPr>
          <p:cNvSpPr>
            <a:spLocks noGrp="1"/>
          </p:cNvSpPr>
          <p:nvPr>
            <p:ph type="title"/>
          </p:nvPr>
        </p:nvSpPr>
        <p:spPr/>
        <p:txBody>
          <a:bodyPr/>
          <a:lstStyle/>
          <a:p>
            <a:r>
              <a:rPr lang="en-IE" dirty="0"/>
              <a:t>Course list </a:t>
            </a:r>
            <a:r>
              <a:rPr lang="en-IE" dirty="0" err="1"/>
              <a:t>Avaliable</a:t>
            </a:r>
            <a:r>
              <a:rPr lang="en-IE" dirty="0"/>
              <a:t> to student</a:t>
            </a:r>
          </a:p>
        </p:txBody>
      </p:sp>
      <p:pic>
        <p:nvPicPr>
          <p:cNvPr id="6" name="Content Placeholder 5">
            <a:extLst>
              <a:ext uri="{FF2B5EF4-FFF2-40B4-BE49-F238E27FC236}">
                <a16:creationId xmlns:a16="http://schemas.microsoft.com/office/drawing/2014/main" id="{CD671BDC-0E49-47CA-8381-B6D7A56DD4B7}"/>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71AFDC8A-C3EE-4481-8DF2-06A217FCE4C8}"/>
              </a:ext>
            </a:extLst>
          </p:cNvPr>
          <p:cNvSpPr>
            <a:spLocks noGrp="1"/>
          </p:cNvSpPr>
          <p:nvPr>
            <p:ph sz="half" idx="2"/>
          </p:nvPr>
        </p:nvSpPr>
        <p:spPr/>
        <p:txBody>
          <a:bodyPr/>
          <a:lstStyle/>
          <a:p>
            <a:r>
              <a:rPr lang="en-IE" dirty="0"/>
              <a:t>Courses List to join student Ana Maria </a:t>
            </a:r>
          </a:p>
        </p:txBody>
      </p:sp>
    </p:spTree>
    <p:extLst>
      <p:ext uri="{BB962C8B-B14F-4D97-AF65-F5344CB8AC3E}">
        <p14:creationId xmlns:p14="http://schemas.microsoft.com/office/powerpoint/2010/main" val="108211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3A1F-7F5A-4595-B350-8A2835D399BF}"/>
              </a:ext>
            </a:extLst>
          </p:cNvPr>
          <p:cNvSpPr>
            <a:spLocks noGrp="1"/>
          </p:cNvSpPr>
          <p:nvPr>
            <p:ph type="title"/>
          </p:nvPr>
        </p:nvSpPr>
        <p:spPr/>
        <p:txBody>
          <a:bodyPr/>
          <a:lstStyle/>
          <a:p>
            <a:r>
              <a:rPr lang="en-IE" dirty="0"/>
              <a:t>error</a:t>
            </a:r>
          </a:p>
        </p:txBody>
      </p:sp>
      <p:pic>
        <p:nvPicPr>
          <p:cNvPr id="6" name="Content Placeholder 5">
            <a:extLst>
              <a:ext uri="{FF2B5EF4-FFF2-40B4-BE49-F238E27FC236}">
                <a16:creationId xmlns:a16="http://schemas.microsoft.com/office/drawing/2014/main" id="{C6B49504-EF58-403D-8A54-2B2FDABA667C}"/>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03761E2C-FBDE-48E4-9A70-94A1D45AEBBD}"/>
              </a:ext>
            </a:extLst>
          </p:cNvPr>
          <p:cNvSpPr>
            <a:spLocks noGrp="1"/>
          </p:cNvSpPr>
          <p:nvPr>
            <p:ph sz="half" idx="2"/>
          </p:nvPr>
        </p:nvSpPr>
        <p:spPr/>
        <p:txBody>
          <a:bodyPr/>
          <a:lstStyle/>
          <a:p>
            <a:r>
              <a:rPr lang="en-IE" dirty="0"/>
              <a:t>In this case I tried to link the student Ana Maria in a course with dates divergent (Swimming and History)</a:t>
            </a:r>
          </a:p>
        </p:txBody>
      </p:sp>
    </p:spTree>
    <p:extLst>
      <p:ext uri="{BB962C8B-B14F-4D97-AF65-F5344CB8AC3E}">
        <p14:creationId xmlns:p14="http://schemas.microsoft.com/office/powerpoint/2010/main" val="1570597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7020-8B70-415C-86C6-305BA44AB40A}"/>
              </a:ext>
            </a:extLst>
          </p:cNvPr>
          <p:cNvSpPr>
            <a:spLocks noGrp="1"/>
          </p:cNvSpPr>
          <p:nvPr>
            <p:ph type="title"/>
          </p:nvPr>
        </p:nvSpPr>
        <p:spPr/>
        <p:txBody>
          <a:bodyPr/>
          <a:lstStyle/>
          <a:p>
            <a:r>
              <a:rPr lang="en-IE" dirty="0"/>
              <a:t>Student Filter</a:t>
            </a:r>
          </a:p>
        </p:txBody>
      </p:sp>
      <p:pic>
        <p:nvPicPr>
          <p:cNvPr id="6" name="Content Placeholder 5">
            <a:extLst>
              <a:ext uri="{FF2B5EF4-FFF2-40B4-BE49-F238E27FC236}">
                <a16:creationId xmlns:a16="http://schemas.microsoft.com/office/drawing/2014/main" id="{9092FE55-62A3-40EE-AFB0-55BBCD443707}"/>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255E14E3-C49C-42BC-BA59-DC1BDED9BB41}"/>
              </a:ext>
            </a:extLst>
          </p:cNvPr>
          <p:cNvSpPr>
            <a:spLocks noGrp="1"/>
          </p:cNvSpPr>
          <p:nvPr>
            <p:ph sz="half" idx="2"/>
          </p:nvPr>
        </p:nvSpPr>
        <p:spPr/>
        <p:txBody>
          <a:bodyPr/>
          <a:lstStyle/>
          <a:p>
            <a:r>
              <a:rPr lang="en-IE" dirty="0"/>
              <a:t>Filter de student any column</a:t>
            </a:r>
          </a:p>
        </p:txBody>
      </p:sp>
    </p:spTree>
    <p:extLst>
      <p:ext uri="{BB962C8B-B14F-4D97-AF65-F5344CB8AC3E}">
        <p14:creationId xmlns:p14="http://schemas.microsoft.com/office/powerpoint/2010/main" val="59247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52E5C-0DFE-4CE5-92AA-ECE36337CAF1}"/>
              </a:ext>
            </a:extLst>
          </p:cNvPr>
          <p:cNvSpPr>
            <a:spLocks noGrp="1"/>
          </p:cNvSpPr>
          <p:nvPr>
            <p:ph type="title"/>
          </p:nvPr>
        </p:nvSpPr>
        <p:spPr/>
        <p:txBody>
          <a:bodyPr/>
          <a:lstStyle/>
          <a:p>
            <a:r>
              <a:rPr lang="en-IE" dirty="0"/>
              <a:t>Course list</a:t>
            </a:r>
          </a:p>
        </p:txBody>
      </p:sp>
      <p:pic>
        <p:nvPicPr>
          <p:cNvPr id="6" name="Content Placeholder 5">
            <a:extLst>
              <a:ext uri="{FF2B5EF4-FFF2-40B4-BE49-F238E27FC236}">
                <a16:creationId xmlns:a16="http://schemas.microsoft.com/office/drawing/2014/main" id="{D97A1CE2-F342-4D35-BED9-BD3BF0F11E80}"/>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2C568347-7AF1-4239-BA1E-6E50AAB0429F}"/>
              </a:ext>
            </a:extLst>
          </p:cNvPr>
          <p:cNvSpPr>
            <a:spLocks noGrp="1"/>
          </p:cNvSpPr>
          <p:nvPr>
            <p:ph sz="half" idx="2"/>
          </p:nvPr>
        </p:nvSpPr>
        <p:spPr/>
        <p:txBody>
          <a:bodyPr/>
          <a:lstStyle/>
          <a:p>
            <a:r>
              <a:rPr lang="en-IE" dirty="0"/>
              <a:t>List of courses with four buttons, possible to link many students to a course, edit courses, details and delete</a:t>
            </a:r>
          </a:p>
        </p:txBody>
      </p:sp>
    </p:spTree>
    <p:extLst>
      <p:ext uri="{BB962C8B-B14F-4D97-AF65-F5344CB8AC3E}">
        <p14:creationId xmlns:p14="http://schemas.microsoft.com/office/powerpoint/2010/main" val="213401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03766-13C3-4886-A66F-DCA0825E8165}"/>
              </a:ext>
            </a:extLst>
          </p:cNvPr>
          <p:cNvSpPr>
            <a:spLocks noGrp="1"/>
          </p:cNvSpPr>
          <p:nvPr>
            <p:ph type="title"/>
          </p:nvPr>
        </p:nvSpPr>
        <p:spPr/>
        <p:txBody>
          <a:bodyPr/>
          <a:lstStyle/>
          <a:p>
            <a:r>
              <a:rPr lang="en-IE" dirty="0"/>
              <a:t>Lint students in course</a:t>
            </a:r>
          </a:p>
        </p:txBody>
      </p:sp>
      <p:pic>
        <p:nvPicPr>
          <p:cNvPr id="6" name="Content Placeholder 5">
            <a:extLst>
              <a:ext uri="{FF2B5EF4-FFF2-40B4-BE49-F238E27FC236}">
                <a16:creationId xmlns:a16="http://schemas.microsoft.com/office/drawing/2014/main" id="{863BFFB9-0C6F-47E7-855D-35D27F34722C}"/>
              </a:ext>
            </a:extLst>
          </p:cNvPr>
          <p:cNvPicPr>
            <a:picLocks noGrp="1" noChangeAspect="1"/>
          </p:cNvPicPr>
          <p:nvPr>
            <p:ph sz="half" idx="1"/>
          </p:nvPr>
        </p:nvPicPr>
        <p:blipFill>
          <a:blip r:embed="rId2"/>
          <a:stretch>
            <a:fillRect/>
          </a:stretch>
        </p:blipFill>
        <p:spPr>
          <a:xfrm>
            <a:off x="1447800" y="2489457"/>
            <a:ext cx="4645025" cy="2491862"/>
          </a:xfrm>
        </p:spPr>
      </p:pic>
      <p:sp>
        <p:nvSpPr>
          <p:cNvPr id="4" name="Content Placeholder 3">
            <a:extLst>
              <a:ext uri="{FF2B5EF4-FFF2-40B4-BE49-F238E27FC236}">
                <a16:creationId xmlns:a16="http://schemas.microsoft.com/office/drawing/2014/main" id="{DB3C46B6-ED81-4A9D-A9C4-D190BDCDD4DC}"/>
              </a:ext>
            </a:extLst>
          </p:cNvPr>
          <p:cNvSpPr>
            <a:spLocks noGrp="1"/>
          </p:cNvSpPr>
          <p:nvPr>
            <p:ph sz="half" idx="2"/>
          </p:nvPr>
        </p:nvSpPr>
        <p:spPr/>
        <p:txBody>
          <a:bodyPr/>
          <a:lstStyle/>
          <a:p>
            <a:r>
              <a:rPr lang="en-IE" dirty="0"/>
              <a:t>This screen we have the possibility to link many students to a course</a:t>
            </a:r>
          </a:p>
        </p:txBody>
      </p:sp>
    </p:spTree>
    <p:extLst>
      <p:ext uri="{BB962C8B-B14F-4D97-AF65-F5344CB8AC3E}">
        <p14:creationId xmlns:p14="http://schemas.microsoft.com/office/powerpoint/2010/main" val="3955098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CB402-D419-45BD-BD9F-5D2180D356CD}"/>
              </a:ext>
            </a:extLst>
          </p:cNvPr>
          <p:cNvSpPr>
            <a:spLocks noGrp="1"/>
          </p:cNvSpPr>
          <p:nvPr>
            <p:ph type="title"/>
          </p:nvPr>
        </p:nvSpPr>
        <p:spPr/>
        <p:txBody>
          <a:bodyPr/>
          <a:lstStyle/>
          <a:p>
            <a:r>
              <a:rPr lang="en-IE" dirty="0"/>
              <a:t>Connection string </a:t>
            </a:r>
          </a:p>
        </p:txBody>
      </p:sp>
      <p:sp>
        <p:nvSpPr>
          <p:cNvPr id="4" name="Content Placeholder 3">
            <a:extLst>
              <a:ext uri="{FF2B5EF4-FFF2-40B4-BE49-F238E27FC236}">
                <a16:creationId xmlns:a16="http://schemas.microsoft.com/office/drawing/2014/main" id="{DB95F1AC-9A39-4FF5-9CB8-0A54E098BB9F}"/>
              </a:ext>
            </a:extLst>
          </p:cNvPr>
          <p:cNvSpPr>
            <a:spLocks noGrp="1"/>
          </p:cNvSpPr>
          <p:nvPr>
            <p:ph sz="half" idx="2"/>
          </p:nvPr>
        </p:nvSpPr>
        <p:spPr/>
        <p:txBody>
          <a:bodyPr>
            <a:normAutofit lnSpcReduction="10000"/>
          </a:bodyPr>
          <a:lstStyle/>
          <a:p>
            <a:r>
              <a:rPr lang="en-IE" dirty="0"/>
              <a:t>&lt;add name="</a:t>
            </a:r>
            <a:r>
              <a:rPr lang="en-IE" dirty="0" err="1"/>
              <a:t>ContextSchoolDB</a:t>
            </a:r>
            <a:r>
              <a:rPr lang="en-IE" dirty="0"/>
              <a:t>" </a:t>
            </a:r>
            <a:r>
              <a:rPr lang="en-IE" dirty="0" err="1"/>
              <a:t>connectionString</a:t>
            </a:r>
            <a:r>
              <a:rPr lang="en-IE" dirty="0"/>
              <a:t>="data source=.\</a:t>
            </a:r>
            <a:r>
              <a:rPr lang="en-IE" dirty="0" err="1"/>
              <a:t>SQLEXPRESS;initial</a:t>
            </a:r>
            <a:r>
              <a:rPr lang="en-IE" dirty="0"/>
              <a:t> </a:t>
            </a:r>
            <a:r>
              <a:rPr lang="en-IE" dirty="0" err="1"/>
              <a:t>catalog</a:t>
            </a:r>
            <a:r>
              <a:rPr lang="en-IE" dirty="0"/>
              <a:t>=</a:t>
            </a:r>
            <a:r>
              <a:rPr lang="en-IE" dirty="0" err="1"/>
              <a:t>SchoolDB;integrated</a:t>
            </a:r>
            <a:r>
              <a:rPr lang="en-IE" dirty="0"/>
              <a:t> security=</a:t>
            </a:r>
            <a:r>
              <a:rPr lang="en-IE" dirty="0" err="1"/>
              <a:t>True;multipleactiveresultsets</a:t>
            </a:r>
            <a:r>
              <a:rPr lang="en-IE" dirty="0"/>
              <a:t>=</a:t>
            </a:r>
            <a:r>
              <a:rPr lang="en-IE" dirty="0" err="1"/>
              <a:t>True;application</a:t>
            </a:r>
            <a:r>
              <a:rPr lang="en-IE" dirty="0"/>
              <a:t> name=</a:t>
            </a:r>
            <a:r>
              <a:rPr lang="en-IE" dirty="0" err="1"/>
              <a:t>EntityFramework</a:t>
            </a:r>
            <a:r>
              <a:rPr lang="en-IE" dirty="0"/>
              <a:t>" </a:t>
            </a:r>
            <a:r>
              <a:rPr lang="en-IE" dirty="0" err="1"/>
              <a:t>providerName</a:t>
            </a:r>
            <a:r>
              <a:rPr lang="en-IE" dirty="0"/>
              <a:t>="</a:t>
            </a:r>
            <a:r>
              <a:rPr lang="en-IE" dirty="0" err="1"/>
              <a:t>System.Data.SqlClient</a:t>
            </a:r>
            <a:r>
              <a:rPr lang="en-IE" dirty="0"/>
              <a:t>" /&gt;</a:t>
            </a:r>
          </a:p>
          <a:p>
            <a:pPr lvl="1"/>
            <a:endParaRPr lang="en-IE" dirty="0"/>
          </a:p>
        </p:txBody>
      </p:sp>
      <p:sp>
        <p:nvSpPr>
          <p:cNvPr id="10" name="Content Placeholder 9">
            <a:extLst>
              <a:ext uri="{FF2B5EF4-FFF2-40B4-BE49-F238E27FC236}">
                <a16:creationId xmlns:a16="http://schemas.microsoft.com/office/drawing/2014/main" id="{23E251D7-091C-40EB-81BC-97686D889B95}"/>
              </a:ext>
            </a:extLst>
          </p:cNvPr>
          <p:cNvSpPr>
            <a:spLocks noGrp="1"/>
          </p:cNvSpPr>
          <p:nvPr>
            <p:ph sz="half" idx="1"/>
          </p:nvPr>
        </p:nvSpPr>
        <p:spPr/>
        <p:txBody>
          <a:bodyPr>
            <a:normAutofit lnSpcReduction="10000"/>
          </a:bodyPr>
          <a:lstStyle/>
          <a:p>
            <a:r>
              <a:rPr lang="en-IE" dirty="0"/>
              <a:t>Configure </a:t>
            </a:r>
            <a:r>
              <a:rPr lang="en-IE" dirty="0" err="1"/>
              <a:t>connectionString</a:t>
            </a:r>
            <a:r>
              <a:rPr lang="en-IE" dirty="0"/>
              <a:t> and open your Package-manager Console </a:t>
            </a:r>
          </a:p>
          <a:p>
            <a:r>
              <a:rPr lang="en-IE" dirty="0"/>
              <a:t>1. update-database</a:t>
            </a:r>
          </a:p>
          <a:p>
            <a:r>
              <a:rPr lang="en-IE" dirty="0">
                <a:hlinkClick r:id="rId2"/>
              </a:rPr>
              <a:t>https://docs.microsoft.com/en-us/aspnet/mvc/overview/getting-started/getting-started-with-ef-using-mvc/migrations-and-deployment-with-the-entity-framework-in-an-asp-net-mvc-application</a:t>
            </a:r>
            <a:endParaRPr lang="en-IE" dirty="0"/>
          </a:p>
        </p:txBody>
      </p:sp>
    </p:spTree>
    <p:extLst>
      <p:ext uri="{BB962C8B-B14F-4D97-AF65-F5344CB8AC3E}">
        <p14:creationId xmlns:p14="http://schemas.microsoft.com/office/powerpoint/2010/main" val="3610875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F6DD-702D-4373-B1D4-83E68E8DFCE5}"/>
              </a:ext>
            </a:extLst>
          </p:cNvPr>
          <p:cNvSpPr>
            <a:spLocks noGrp="1"/>
          </p:cNvSpPr>
          <p:nvPr>
            <p:ph type="title"/>
          </p:nvPr>
        </p:nvSpPr>
        <p:spPr/>
        <p:txBody>
          <a:bodyPr/>
          <a:lstStyle/>
          <a:p>
            <a:r>
              <a:rPr lang="en-IE" dirty="0"/>
              <a:t>Package manager console</a:t>
            </a:r>
          </a:p>
        </p:txBody>
      </p:sp>
      <p:pic>
        <p:nvPicPr>
          <p:cNvPr id="4" name="Content Placeholder 3">
            <a:extLst>
              <a:ext uri="{FF2B5EF4-FFF2-40B4-BE49-F238E27FC236}">
                <a16:creationId xmlns:a16="http://schemas.microsoft.com/office/drawing/2014/main" id="{7B867616-105D-44D9-9656-525884528F0C}"/>
              </a:ext>
            </a:extLst>
          </p:cNvPr>
          <p:cNvPicPr>
            <a:picLocks noGrp="1" noChangeAspect="1"/>
          </p:cNvPicPr>
          <p:nvPr>
            <p:ph idx="1"/>
          </p:nvPr>
        </p:nvPicPr>
        <p:blipFill>
          <a:blip r:embed="rId2"/>
          <a:stretch>
            <a:fillRect/>
          </a:stretch>
        </p:blipFill>
        <p:spPr>
          <a:xfrm>
            <a:off x="2568667" y="1971737"/>
            <a:ext cx="6374691" cy="3449638"/>
          </a:xfrm>
          <a:prstGeom prst="rect">
            <a:avLst/>
          </a:prstGeom>
        </p:spPr>
      </p:pic>
    </p:spTree>
    <p:extLst>
      <p:ext uri="{BB962C8B-B14F-4D97-AF65-F5344CB8AC3E}">
        <p14:creationId xmlns:p14="http://schemas.microsoft.com/office/powerpoint/2010/main" val="422081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2A3-AACA-4759-B065-F9CE16E32733}"/>
              </a:ext>
            </a:extLst>
          </p:cNvPr>
          <p:cNvSpPr>
            <a:spLocks noGrp="1"/>
          </p:cNvSpPr>
          <p:nvPr>
            <p:ph type="title"/>
          </p:nvPr>
        </p:nvSpPr>
        <p:spPr/>
        <p:txBody>
          <a:bodyPr/>
          <a:lstStyle/>
          <a:p>
            <a:r>
              <a:rPr lang="en-IE" dirty="0"/>
              <a:t>Task I</a:t>
            </a:r>
          </a:p>
        </p:txBody>
      </p:sp>
      <p:sp>
        <p:nvSpPr>
          <p:cNvPr id="3" name="Content Placeholder 2">
            <a:extLst>
              <a:ext uri="{FF2B5EF4-FFF2-40B4-BE49-F238E27FC236}">
                <a16:creationId xmlns:a16="http://schemas.microsoft.com/office/drawing/2014/main" id="{DF120A05-9E0D-4D77-9B38-9EAAE9EC973D}"/>
              </a:ext>
            </a:extLst>
          </p:cNvPr>
          <p:cNvSpPr>
            <a:spLocks noGrp="1"/>
          </p:cNvSpPr>
          <p:nvPr>
            <p:ph sz="half" idx="1"/>
          </p:nvPr>
        </p:nvSpPr>
        <p:spPr/>
        <p:txBody>
          <a:bodyPr>
            <a:normAutofit fontScale="85000" lnSpcReduction="20000"/>
          </a:bodyPr>
          <a:lstStyle/>
          <a:p>
            <a:pPr algn="just"/>
            <a:r>
              <a:rPr lang="en-IE" dirty="0"/>
              <a:t>We would like the candidate to build a student and course management and registration system using MVC. The system should allow users to add, update and delete students and course. The system should also display a paged list of students in the system and be searchable. Also, the system should allow user to register course for each student.</a:t>
            </a:r>
          </a:p>
          <a:p>
            <a:pPr algn="just"/>
            <a:r>
              <a:rPr lang="en-IE" dirty="0"/>
              <a:t>The data should be read from a database and the students should have the following characteristics: First Name, Surname, Gender, DOB, Address 1, Address 2, Address 3. </a:t>
            </a:r>
          </a:p>
          <a:p>
            <a:pPr algn="just"/>
            <a:endParaRPr lang="en-IE" dirty="0"/>
          </a:p>
          <a:p>
            <a:endParaRPr lang="en-IE" dirty="0"/>
          </a:p>
        </p:txBody>
      </p:sp>
      <p:sp>
        <p:nvSpPr>
          <p:cNvPr id="4" name="Content Placeholder 3">
            <a:extLst>
              <a:ext uri="{FF2B5EF4-FFF2-40B4-BE49-F238E27FC236}">
                <a16:creationId xmlns:a16="http://schemas.microsoft.com/office/drawing/2014/main" id="{02B29214-7977-4FAD-8C7B-322C4C4D97AB}"/>
              </a:ext>
            </a:extLst>
          </p:cNvPr>
          <p:cNvSpPr>
            <a:spLocks noGrp="1"/>
          </p:cNvSpPr>
          <p:nvPr>
            <p:ph sz="half" idx="2"/>
          </p:nvPr>
        </p:nvSpPr>
        <p:spPr/>
        <p:txBody>
          <a:bodyPr>
            <a:normAutofit fontScale="85000" lnSpcReduction="20000"/>
          </a:bodyPr>
          <a:lstStyle/>
          <a:p>
            <a:pPr algn="just"/>
            <a:r>
              <a:rPr lang="en-IE" dirty="0"/>
              <a:t>The courses should have the following characteristics: Course Code, Course Name, Teacher Name, Start Date, End Date</a:t>
            </a:r>
          </a:p>
          <a:p>
            <a:pPr algn="just"/>
            <a:r>
              <a:rPr lang="en-IE" dirty="0"/>
              <a:t>Please note: One student could choose max 5 different courses, and there are limit spaces in each course. One student couldn’t register same course twice, also, one course couldn’t have same student twice.</a:t>
            </a:r>
          </a:p>
          <a:p>
            <a:endParaRPr lang="en-IE" dirty="0"/>
          </a:p>
        </p:txBody>
      </p:sp>
    </p:spTree>
    <p:extLst>
      <p:ext uri="{BB962C8B-B14F-4D97-AF65-F5344CB8AC3E}">
        <p14:creationId xmlns:p14="http://schemas.microsoft.com/office/powerpoint/2010/main" val="227501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C0A6-2099-4A40-AA56-DAB3551B2D63}"/>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62044547-6CA3-45C8-A85E-AC5E56B5F125}"/>
              </a:ext>
            </a:extLst>
          </p:cNvPr>
          <p:cNvSpPr>
            <a:spLocks noGrp="1"/>
          </p:cNvSpPr>
          <p:nvPr>
            <p:ph type="subTitle" idx="1"/>
          </p:nvPr>
        </p:nvSpPr>
        <p:spPr/>
        <p:txBody>
          <a:bodyPr/>
          <a:lstStyle/>
          <a:p>
            <a:endParaRPr lang="en-IE"/>
          </a:p>
        </p:txBody>
      </p:sp>
      <p:pic>
        <p:nvPicPr>
          <p:cNvPr id="4" name="Record_2019_04_01_14_05_23_683">
            <a:hlinkClick r:id="" action="ppaction://media"/>
            <a:extLst>
              <a:ext uri="{FF2B5EF4-FFF2-40B4-BE49-F238E27FC236}">
                <a16:creationId xmlns:a16="http://schemas.microsoft.com/office/drawing/2014/main" id="{E46C87BA-1E8E-4CA6-BE76-032D038CE7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141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3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C0A6-2099-4A40-AA56-DAB3551B2D63}"/>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62044547-6CA3-45C8-A85E-AC5E56B5F125}"/>
              </a:ext>
            </a:extLst>
          </p:cNvPr>
          <p:cNvSpPr>
            <a:spLocks noGrp="1"/>
          </p:cNvSpPr>
          <p:nvPr>
            <p:ph type="subTitle" idx="1"/>
          </p:nvPr>
        </p:nvSpPr>
        <p:spPr/>
        <p:txBody>
          <a:bodyPr/>
          <a:lstStyle/>
          <a:p>
            <a:endParaRPr lang="en-IE"/>
          </a:p>
        </p:txBody>
      </p:sp>
      <p:pic>
        <p:nvPicPr>
          <p:cNvPr id="5" name="Record_2019_04_01_14_07_54_951">
            <a:hlinkClick r:id="" action="ppaction://media"/>
            <a:extLst>
              <a:ext uri="{FF2B5EF4-FFF2-40B4-BE49-F238E27FC236}">
                <a16:creationId xmlns:a16="http://schemas.microsoft.com/office/drawing/2014/main" id="{222389B5-9E0A-43DB-881A-1CDC48107A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0324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0F28EA84-13B4-4494-A4D3-8DE462FF0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EB1B24-66CE-4D63-A39D-2D1B481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E8825E8-605A-4F8E-A2B9-EE6B9EB27ACD}"/>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Thanks very much</a:t>
            </a:r>
          </a:p>
        </p:txBody>
      </p:sp>
      <p:cxnSp>
        <p:nvCxnSpPr>
          <p:cNvPr id="26" name="Straight Connector 25">
            <a:extLst>
              <a:ext uri="{FF2B5EF4-FFF2-40B4-BE49-F238E27FC236}">
                <a16:creationId xmlns:a16="http://schemas.microsoft.com/office/drawing/2014/main" id="{78DE337D-1DBA-4536-8145-B43EE65C74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8">
            <a:hlinkClick r:id="rId3"/>
            <a:extLst>
              <a:ext uri="{FF2B5EF4-FFF2-40B4-BE49-F238E27FC236}">
                <a16:creationId xmlns:a16="http://schemas.microsoft.com/office/drawing/2014/main" id="{798ACE7F-E4FA-4B2F-95AA-A98976323C09}"/>
              </a:ext>
            </a:extLst>
          </p:cNvPr>
          <p:cNvPicPr>
            <a:picLocks noChangeAspect="1"/>
          </p:cNvPicPr>
          <p:nvPr/>
        </p:nvPicPr>
        <p:blipFill>
          <a:blip r:embed="rId4"/>
          <a:stretch>
            <a:fillRect/>
          </a:stretch>
        </p:blipFill>
        <p:spPr>
          <a:xfrm>
            <a:off x="3989479" y="2132463"/>
            <a:ext cx="2687546" cy="1343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hlinkClick r:id="rId5"/>
            <a:extLst>
              <a:ext uri="{FF2B5EF4-FFF2-40B4-BE49-F238E27FC236}">
                <a16:creationId xmlns:a16="http://schemas.microsoft.com/office/drawing/2014/main" id="{8FB1B1B5-856F-49C6-8D36-4121A05D04EC}"/>
              </a:ext>
            </a:extLst>
          </p:cNvPr>
          <p:cNvPicPr>
            <a:picLocks noChangeAspect="1"/>
          </p:cNvPicPr>
          <p:nvPr/>
        </p:nvPicPr>
        <p:blipFill rotWithShape="1">
          <a:blip r:embed="rId6"/>
          <a:srcRect l="6134" t="13507" r="8537" b="19003"/>
          <a:stretch/>
        </p:blipFill>
        <p:spPr>
          <a:xfrm>
            <a:off x="7846354" y="1189636"/>
            <a:ext cx="3687168" cy="1074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a:hlinkClick r:id="rId7"/>
            <a:extLst>
              <a:ext uri="{FF2B5EF4-FFF2-40B4-BE49-F238E27FC236}">
                <a16:creationId xmlns:a16="http://schemas.microsoft.com/office/drawing/2014/main" id="{A414BC44-4ACB-4C74-83CB-4ED2D3201D85}"/>
              </a:ext>
            </a:extLst>
          </p:cNvPr>
          <p:cNvPicPr>
            <a:picLocks noGrp="1" noChangeAspect="1"/>
          </p:cNvPicPr>
          <p:nvPr>
            <p:ph idx="1"/>
          </p:nvPr>
        </p:nvPicPr>
        <p:blipFill>
          <a:blip r:embed="rId8"/>
          <a:stretch>
            <a:fillRect/>
          </a:stretch>
        </p:blipFill>
        <p:spPr>
          <a:xfrm>
            <a:off x="7846051" y="3923543"/>
            <a:ext cx="3687168" cy="921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E7233926-059A-41AD-A9F2-56552CF4FF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C13C145E-93D4-481E-92DC-736D9EBA3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59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2A3-AACA-4759-B065-F9CE16E32733}"/>
              </a:ext>
            </a:extLst>
          </p:cNvPr>
          <p:cNvSpPr>
            <a:spLocks noGrp="1"/>
          </p:cNvSpPr>
          <p:nvPr>
            <p:ph type="title"/>
          </p:nvPr>
        </p:nvSpPr>
        <p:spPr/>
        <p:txBody>
          <a:bodyPr/>
          <a:lstStyle/>
          <a:p>
            <a:r>
              <a:rPr lang="en-IE" dirty="0"/>
              <a:t>Task Ii</a:t>
            </a:r>
          </a:p>
        </p:txBody>
      </p:sp>
      <p:sp>
        <p:nvSpPr>
          <p:cNvPr id="3" name="Content Placeholder 2">
            <a:extLst>
              <a:ext uri="{FF2B5EF4-FFF2-40B4-BE49-F238E27FC236}">
                <a16:creationId xmlns:a16="http://schemas.microsoft.com/office/drawing/2014/main" id="{DF120A05-9E0D-4D77-9B38-9EAAE9EC973D}"/>
              </a:ext>
            </a:extLst>
          </p:cNvPr>
          <p:cNvSpPr>
            <a:spLocks noGrp="1"/>
          </p:cNvSpPr>
          <p:nvPr>
            <p:ph sz="half" idx="1"/>
          </p:nvPr>
        </p:nvSpPr>
        <p:spPr/>
        <p:txBody>
          <a:bodyPr>
            <a:normAutofit/>
          </a:bodyPr>
          <a:lstStyle/>
          <a:p>
            <a:pPr algn="just"/>
            <a:r>
              <a:rPr lang="en-IE" dirty="0"/>
              <a:t>Add a form authentication for above project. Two types of user are required: Admin &amp; Student. For Student, only allow to update own details, and register course for student self. For Admin, it’s able to manage all student record and course record, also it’s able to register course for any student.</a:t>
            </a:r>
          </a:p>
          <a:p>
            <a:pPr algn="just"/>
            <a:endParaRPr lang="en-IE" dirty="0"/>
          </a:p>
          <a:p>
            <a:endParaRPr lang="en-IE" dirty="0"/>
          </a:p>
        </p:txBody>
      </p:sp>
      <p:sp>
        <p:nvSpPr>
          <p:cNvPr id="6" name="Content Placeholder 5">
            <a:extLst>
              <a:ext uri="{FF2B5EF4-FFF2-40B4-BE49-F238E27FC236}">
                <a16:creationId xmlns:a16="http://schemas.microsoft.com/office/drawing/2014/main" id="{9A050814-601F-4130-9860-0610091DF0DB}"/>
              </a:ext>
            </a:extLst>
          </p:cNvPr>
          <p:cNvSpPr>
            <a:spLocks noGrp="1"/>
          </p:cNvSpPr>
          <p:nvPr>
            <p:ph sz="half" idx="2"/>
          </p:nvPr>
        </p:nvSpPr>
        <p:spPr/>
        <p:txBody>
          <a:bodyPr/>
          <a:lstStyle/>
          <a:p>
            <a:endParaRPr lang="en-IE"/>
          </a:p>
        </p:txBody>
      </p:sp>
    </p:spTree>
    <p:extLst>
      <p:ext uri="{BB962C8B-B14F-4D97-AF65-F5344CB8AC3E}">
        <p14:creationId xmlns:p14="http://schemas.microsoft.com/office/powerpoint/2010/main" val="380215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72A3-AACA-4759-B065-F9CE16E32733}"/>
              </a:ext>
            </a:extLst>
          </p:cNvPr>
          <p:cNvSpPr>
            <a:spLocks noGrp="1"/>
          </p:cNvSpPr>
          <p:nvPr>
            <p:ph type="title"/>
          </p:nvPr>
        </p:nvSpPr>
        <p:spPr/>
        <p:txBody>
          <a:bodyPr/>
          <a:lstStyle/>
          <a:p>
            <a:r>
              <a:rPr lang="en-IE" dirty="0"/>
              <a:t>Task Iii</a:t>
            </a:r>
          </a:p>
        </p:txBody>
      </p:sp>
      <p:sp>
        <p:nvSpPr>
          <p:cNvPr id="3" name="Content Placeholder 2">
            <a:extLst>
              <a:ext uri="{FF2B5EF4-FFF2-40B4-BE49-F238E27FC236}">
                <a16:creationId xmlns:a16="http://schemas.microsoft.com/office/drawing/2014/main" id="{DF120A05-9E0D-4D77-9B38-9EAAE9EC973D}"/>
              </a:ext>
            </a:extLst>
          </p:cNvPr>
          <p:cNvSpPr>
            <a:spLocks noGrp="1"/>
          </p:cNvSpPr>
          <p:nvPr>
            <p:ph sz="half" idx="1"/>
          </p:nvPr>
        </p:nvSpPr>
        <p:spPr/>
        <p:txBody>
          <a:bodyPr>
            <a:normAutofit fontScale="85000" lnSpcReduction="10000"/>
          </a:bodyPr>
          <a:lstStyle/>
          <a:p>
            <a:r>
              <a:rPr lang="en-IE" dirty="0"/>
              <a:t>Create the below SQL reports for above project. Those reports could be built with SQL View or SQL Stored Procedure.</a:t>
            </a:r>
          </a:p>
          <a:p>
            <a:r>
              <a:rPr lang="en-IE" dirty="0"/>
              <a:t>1. Show registered courses for each student</a:t>
            </a:r>
          </a:p>
          <a:p>
            <a:r>
              <a:rPr lang="en-IE" dirty="0"/>
              <a:t>2. Show student list for each courses</a:t>
            </a:r>
          </a:p>
          <a:p>
            <a:r>
              <a:rPr lang="en-IE" dirty="0"/>
              <a:t>3. Show how many students didn’t register max course</a:t>
            </a:r>
          </a:p>
          <a:p>
            <a:r>
              <a:rPr lang="en-IE" dirty="0"/>
              <a:t>4. Show how many courses still have the space</a:t>
            </a:r>
          </a:p>
          <a:p>
            <a:pPr algn="just"/>
            <a:endParaRPr lang="en-IE" dirty="0"/>
          </a:p>
          <a:p>
            <a:endParaRPr lang="en-IE" dirty="0"/>
          </a:p>
        </p:txBody>
      </p:sp>
      <p:sp>
        <p:nvSpPr>
          <p:cNvPr id="6" name="Content Placeholder 5">
            <a:extLst>
              <a:ext uri="{FF2B5EF4-FFF2-40B4-BE49-F238E27FC236}">
                <a16:creationId xmlns:a16="http://schemas.microsoft.com/office/drawing/2014/main" id="{9A050814-601F-4130-9860-0610091DF0DB}"/>
              </a:ext>
            </a:extLst>
          </p:cNvPr>
          <p:cNvSpPr>
            <a:spLocks noGrp="1"/>
          </p:cNvSpPr>
          <p:nvPr>
            <p:ph sz="half" idx="2"/>
          </p:nvPr>
        </p:nvSpPr>
        <p:spPr/>
        <p:txBody>
          <a:bodyPr>
            <a:normAutofit fontScale="85000" lnSpcReduction="10000"/>
          </a:bodyPr>
          <a:lstStyle/>
          <a:p>
            <a:endParaRPr lang="en-IE"/>
          </a:p>
        </p:txBody>
      </p:sp>
    </p:spTree>
    <p:extLst>
      <p:ext uri="{BB962C8B-B14F-4D97-AF65-F5344CB8AC3E}">
        <p14:creationId xmlns:p14="http://schemas.microsoft.com/office/powerpoint/2010/main" val="175392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032F-64ED-40C2-8ABE-88852C6A0DB6}"/>
              </a:ext>
            </a:extLst>
          </p:cNvPr>
          <p:cNvSpPr>
            <a:spLocks noGrp="1"/>
          </p:cNvSpPr>
          <p:nvPr>
            <p:ph type="title"/>
          </p:nvPr>
        </p:nvSpPr>
        <p:spPr>
          <a:xfrm>
            <a:off x="1451579" y="804519"/>
            <a:ext cx="9603275" cy="1049235"/>
          </a:xfrm>
        </p:spPr>
        <p:txBody>
          <a:bodyPr/>
          <a:lstStyle/>
          <a:p>
            <a:r>
              <a:rPr lang="en-IE"/>
              <a:t>Database diagram</a:t>
            </a:r>
            <a:endParaRPr lang="en-IE" dirty="0"/>
          </a:p>
        </p:txBody>
      </p:sp>
      <p:pic>
        <p:nvPicPr>
          <p:cNvPr id="5" name="Content Placeholder 4">
            <a:extLst>
              <a:ext uri="{FF2B5EF4-FFF2-40B4-BE49-F238E27FC236}">
                <a16:creationId xmlns:a16="http://schemas.microsoft.com/office/drawing/2014/main" id="{722A9F81-E19A-4A20-AC64-6D53539ACBCB}"/>
              </a:ext>
            </a:extLst>
          </p:cNvPr>
          <p:cNvPicPr>
            <a:picLocks noGrp="1" noChangeAspect="1"/>
          </p:cNvPicPr>
          <p:nvPr>
            <p:ph idx="1"/>
          </p:nvPr>
        </p:nvPicPr>
        <p:blipFill>
          <a:blip r:embed="rId2"/>
          <a:stretch>
            <a:fillRect/>
          </a:stretch>
        </p:blipFill>
        <p:spPr>
          <a:xfrm>
            <a:off x="2748644" y="2016125"/>
            <a:ext cx="7009037" cy="3449638"/>
          </a:xfrm>
          <a:prstGeom prst="rect">
            <a:avLst/>
          </a:prstGeom>
          <a:ln>
            <a:noFill/>
          </a:ln>
          <a:effectLst>
            <a:softEdge rad="112500"/>
          </a:effectLst>
        </p:spPr>
      </p:pic>
    </p:spTree>
    <p:extLst>
      <p:ext uri="{BB962C8B-B14F-4D97-AF65-F5344CB8AC3E}">
        <p14:creationId xmlns:p14="http://schemas.microsoft.com/office/powerpoint/2010/main" val="392034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8540-A65F-446C-8EB8-A9ABE7F52D7F}"/>
              </a:ext>
            </a:extLst>
          </p:cNvPr>
          <p:cNvSpPr>
            <a:spLocks noGrp="1"/>
          </p:cNvSpPr>
          <p:nvPr>
            <p:ph type="title"/>
          </p:nvPr>
        </p:nvSpPr>
        <p:spPr/>
        <p:txBody>
          <a:bodyPr/>
          <a:lstStyle/>
          <a:p>
            <a:r>
              <a:rPr lang="en-IE" dirty="0"/>
              <a:t>Details tables</a:t>
            </a:r>
          </a:p>
        </p:txBody>
      </p:sp>
      <p:pic>
        <p:nvPicPr>
          <p:cNvPr id="6" name="Content Placeholder 5">
            <a:extLst>
              <a:ext uri="{FF2B5EF4-FFF2-40B4-BE49-F238E27FC236}">
                <a16:creationId xmlns:a16="http://schemas.microsoft.com/office/drawing/2014/main" id="{9885F98B-AEC5-40B8-A070-E10D9359059F}"/>
              </a:ext>
            </a:extLst>
          </p:cNvPr>
          <p:cNvPicPr>
            <a:picLocks noGrp="1" noChangeAspect="1"/>
          </p:cNvPicPr>
          <p:nvPr>
            <p:ph sz="half" idx="1"/>
          </p:nvPr>
        </p:nvPicPr>
        <p:blipFill rotWithShape="1">
          <a:blip r:embed="rId2"/>
          <a:srcRect r="59398" b="-2938"/>
          <a:stretch/>
        </p:blipFill>
        <p:spPr>
          <a:xfrm>
            <a:off x="2246791" y="1943177"/>
            <a:ext cx="2715826" cy="3578733"/>
          </a:xfrm>
          <a:prstGeom prst="rect">
            <a:avLst/>
          </a:prstGeom>
          <a:ln>
            <a:noFill/>
          </a:ln>
          <a:effectLst>
            <a:softEdge rad="112500"/>
          </a:effectLst>
        </p:spPr>
      </p:pic>
      <p:sp>
        <p:nvSpPr>
          <p:cNvPr id="4" name="Content Placeholder 3">
            <a:extLst>
              <a:ext uri="{FF2B5EF4-FFF2-40B4-BE49-F238E27FC236}">
                <a16:creationId xmlns:a16="http://schemas.microsoft.com/office/drawing/2014/main" id="{D750C4E3-E260-4AF8-868F-CD28CA5E6051}"/>
              </a:ext>
            </a:extLst>
          </p:cNvPr>
          <p:cNvSpPr>
            <a:spLocks noGrp="1"/>
          </p:cNvSpPr>
          <p:nvPr>
            <p:ph sz="half" idx="2"/>
          </p:nvPr>
        </p:nvSpPr>
        <p:spPr/>
        <p:txBody>
          <a:bodyPr>
            <a:normAutofit fontScale="77500" lnSpcReduction="20000"/>
          </a:bodyPr>
          <a:lstStyle/>
          <a:p>
            <a:r>
              <a:rPr lang="en-IE" dirty="0"/>
              <a:t>I'm using </a:t>
            </a:r>
            <a:r>
              <a:rPr lang="en-IE" dirty="0" err="1"/>
              <a:t>uniqueidenfier</a:t>
            </a:r>
            <a:r>
              <a:rPr lang="en-IE" dirty="0"/>
              <a:t> with PK it because I take responsibility for my database from saving the ID and it generates all by the application.</a:t>
            </a:r>
          </a:p>
          <a:p>
            <a:r>
              <a:rPr lang="en-IE" dirty="0"/>
              <a:t>Why do you using GUID?</a:t>
            </a:r>
          </a:p>
          <a:p>
            <a:r>
              <a:rPr lang="en-IE" dirty="0"/>
              <a:t> In Addition to Security the GUID’s 128-bits is big enough and the generation algorithm is unique enough that if 1,000,000,000 GUIDs per second were generated for 1 year the probability of a duplicate would be only 50%. Or if every human on Earth generated 600,000,000 GUIDs there would only be a 50% probability of a duplicate.</a:t>
            </a:r>
          </a:p>
        </p:txBody>
      </p:sp>
    </p:spTree>
    <p:extLst>
      <p:ext uri="{BB962C8B-B14F-4D97-AF65-F5344CB8AC3E}">
        <p14:creationId xmlns:p14="http://schemas.microsoft.com/office/powerpoint/2010/main" val="387194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141A-E749-407C-BA23-E5BBDB268170}"/>
              </a:ext>
            </a:extLst>
          </p:cNvPr>
          <p:cNvSpPr>
            <a:spLocks noGrp="1"/>
          </p:cNvSpPr>
          <p:nvPr>
            <p:ph type="title"/>
          </p:nvPr>
        </p:nvSpPr>
        <p:spPr/>
        <p:txBody>
          <a:bodyPr/>
          <a:lstStyle/>
          <a:p>
            <a:r>
              <a:rPr lang="en-IE" dirty="0"/>
              <a:t>Solution explore</a:t>
            </a:r>
          </a:p>
        </p:txBody>
      </p:sp>
      <p:pic>
        <p:nvPicPr>
          <p:cNvPr id="6" name="Content Placeholder 5">
            <a:extLst>
              <a:ext uri="{FF2B5EF4-FFF2-40B4-BE49-F238E27FC236}">
                <a16:creationId xmlns:a16="http://schemas.microsoft.com/office/drawing/2014/main" id="{4AE37A0C-1279-4273-A389-DD76C47F6972}"/>
              </a:ext>
            </a:extLst>
          </p:cNvPr>
          <p:cNvPicPr>
            <a:picLocks noGrp="1" noChangeAspect="1"/>
          </p:cNvPicPr>
          <p:nvPr>
            <p:ph sz="half" idx="1"/>
          </p:nvPr>
        </p:nvPicPr>
        <p:blipFill rotWithShape="1">
          <a:blip r:embed="rId2"/>
          <a:srcRect r="67122" b="-6860"/>
          <a:stretch/>
        </p:blipFill>
        <p:spPr>
          <a:xfrm>
            <a:off x="1466280" y="2011362"/>
            <a:ext cx="1515046" cy="3684587"/>
          </a:xfrm>
        </p:spPr>
      </p:pic>
      <p:sp>
        <p:nvSpPr>
          <p:cNvPr id="4" name="Content Placeholder 3">
            <a:extLst>
              <a:ext uri="{FF2B5EF4-FFF2-40B4-BE49-F238E27FC236}">
                <a16:creationId xmlns:a16="http://schemas.microsoft.com/office/drawing/2014/main" id="{7FA222B7-83B8-4E24-83C8-E1BF8DB4E4FF}"/>
              </a:ext>
            </a:extLst>
          </p:cNvPr>
          <p:cNvSpPr>
            <a:spLocks noGrp="1"/>
          </p:cNvSpPr>
          <p:nvPr>
            <p:ph sz="half" idx="2"/>
          </p:nvPr>
        </p:nvSpPr>
        <p:spPr/>
        <p:txBody>
          <a:bodyPr>
            <a:normAutofit fontScale="92500" lnSpcReduction="20000"/>
          </a:bodyPr>
          <a:lstStyle/>
          <a:p>
            <a:r>
              <a:rPr lang="en-IE" dirty="0"/>
              <a:t>BLL (Business Logic Layer) is system business rules</a:t>
            </a:r>
          </a:p>
          <a:p>
            <a:r>
              <a:rPr lang="en-IE" dirty="0"/>
              <a:t>Controller (The Controller in MVC architecture handles any incoming URL request)</a:t>
            </a:r>
          </a:p>
          <a:p>
            <a:r>
              <a:rPr lang="en-IE" dirty="0"/>
              <a:t>Entities (Models of database)</a:t>
            </a:r>
          </a:p>
          <a:p>
            <a:r>
              <a:rPr lang="en-IE" dirty="0"/>
              <a:t>Migrations and Context (Configuration of tables database)</a:t>
            </a:r>
          </a:p>
          <a:p>
            <a:r>
              <a:rPr lang="en-IE" dirty="0"/>
              <a:t>Repositories (Consulting in database)</a:t>
            </a:r>
          </a:p>
          <a:p>
            <a:endParaRPr lang="en-IE" dirty="0"/>
          </a:p>
        </p:txBody>
      </p:sp>
    </p:spTree>
    <p:extLst>
      <p:ext uri="{BB962C8B-B14F-4D97-AF65-F5344CB8AC3E}">
        <p14:creationId xmlns:p14="http://schemas.microsoft.com/office/powerpoint/2010/main" val="296938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A692-F58C-44B5-B5A0-9B06086449CD}"/>
              </a:ext>
            </a:extLst>
          </p:cNvPr>
          <p:cNvSpPr>
            <a:spLocks noGrp="1"/>
          </p:cNvSpPr>
          <p:nvPr>
            <p:ph type="title"/>
          </p:nvPr>
        </p:nvSpPr>
        <p:spPr/>
        <p:txBody>
          <a:bodyPr/>
          <a:lstStyle/>
          <a:p>
            <a:r>
              <a:rPr lang="en-IE" dirty="0"/>
              <a:t>+folder solution</a:t>
            </a:r>
          </a:p>
        </p:txBody>
      </p:sp>
      <p:sp>
        <p:nvSpPr>
          <p:cNvPr id="4" name="Content Placeholder 3">
            <a:extLst>
              <a:ext uri="{FF2B5EF4-FFF2-40B4-BE49-F238E27FC236}">
                <a16:creationId xmlns:a16="http://schemas.microsoft.com/office/drawing/2014/main" id="{CD0323AC-400E-4B47-97E7-A6073C66ED3E}"/>
              </a:ext>
            </a:extLst>
          </p:cNvPr>
          <p:cNvSpPr>
            <a:spLocks noGrp="1"/>
          </p:cNvSpPr>
          <p:nvPr>
            <p:ph sz="half" idx="2"/>
          </p:nvPr>
        </p:nvSpPr>
        <p:spPr/>
        <p:txBody>
          <a:bodyPr/>
          <a:lstStyle/>
          <a:p>
            <a:r>
              <a:rPr lang="en-IE" dirty="0" err="1"/>
              <a:t>EntitiesConfig</a:t>
            </a:r>
            <a:r>
              <a:rPr lang="en-IE" dirty="0"/>
              <a:t> (Configuration Column database)</a:t>
            </a:r>
          </a:p>
          <a:p>
            <a:r>
              <a:rPr lang="en-IE" dirty="0"/>
              <a:t>Repositories-&gt;Interfaces (Contract of database methods)</a:t>
            </a:r>
          </a:p>
        </p:txBody>
      </p:sp>
      <p:pic>
        <p:nvPicPr>
          <p:cNvPr id="10" name="Content Placeholder 9">
            <a:extLst>
              <a:ext uri="{FF2B5EF4-FFF2-40B4-BE49-F238E27FC236}">
                <a16:creationId xmlns:a16="http://schemas.microsoft.com/office/drawing/2014/main" id="{E1A87C23-D9BC-4285-ADD8-EFAFB296FDF2}"/>
              </a:ext>
            </a:extLst>
          </p:cNvPr>
          <p:cNvPicPr>
            <a:picLocks noGrp="1" noChangeAspect="1"/>
          </p:cNvPicPr>
          <p:nvPr>
            <p:ph sz="half" idx="1"/>
          </p:nvPr>
        </p:nvPicPr>
        <p:blipFill rotWithShape="1">
          <a:blip r:embed="rId2"/>
          <a:srcRect r="41810" b="190"/>
          <a:stretch/>
        </p:blipFill>
        <p:spPr>
          <a:xfrm>
            <a:off x="1785664" y="2017343"/>
            <a:ext cx="2937256" cy="3813606"/>
          </a:xfrm>
        </p:spPr>
      </p:pic>
    </p:spTree>
    <p:extLst>
      <p:ext uri="{BB962C8B-B14F-4D97-AF65-F5344CB8AC3E}">
        <p14:creationId xmlns:p14="http://schemas.microsoft.com/office/powerpoint/2010/main" val="2463120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239C4-D854-4764-928E-E03DCBEB1FE7}"/>
              </a:ext>
            </a:extLst>
          </p:cNvPr>
          <p:cNvSpPr>
            <a:spLocks noGrp="1"/>
          </p:cNvSpPr>
          <p:nvPr>
            <p:ph type="title"/>
          </p:nvPr>
        </p:nvSpPr>
        <p:spPr/>
        <p:txBody>
          <a:bodyPr/>
          <a:lstStyle/>
          <a:p>
            <a:r>
              <a:rPr lang="en-IE" dirty="0"/>
              <a:t>Versioning </a:t>
            </a:r>
          </a:p>
        </p:txBody>
      </p:sp>
      <p:sp>
        <p:nvSpPr>
          <p:cNvPr id="4" name="Content Placeholder 3">
            <a:extLst>
              <a:ext uri="{FF2B5EF4-FFF2-40B4-BE49-F238E27FC236}">
                <a16:creationId xmlns:a16="http://schemas.microsoft.com/office/drawing/2014/main" id="{0CBC601B-4FB3-44DC-9243-B54C762C6370}"/>
              </a:ext>
            </a:extLst>
          </p:cNvPr>
          <p:cNvSpPr>
            <a:spLocks noGrp="1"/>
          </p:cNvSpPr>
          <p:nvPr>
            <p:ph sz="half" idx="2"/>
          </p:nvPr>
        </p:nvSpPr>
        <p:spPr/>
        <p:txBody>
          <a:bodyPr/>
          <a:lstStyle/>
          <a:p>
            <a:r>
              <a:rPr lang="pt-BR" dirty="0"/>
              <a:t>GitHub é uma plataforma de hospedagem de código-fonte com controle de versão usando o Git. </a:t>
            </a:r>
          </a:p>
          <a:p>
            <a:r>
              <a:rPr lang="pt-BR" dirty="0"/>
              <a:t>It code is avaliable: </a:t>
            </a:r>
            <a:r>
              <a:rPr lang="en-IE" dirty="0">
                <a:hlinkClick r:id="rId2"/>
              </a:rPr>
              <a:t>https://github.com/caioaugusto1/School</a:t>
            </a:r>
            <a:endParaRPr lang="en-IE" dirty="0"/>
          </a:p>
          <a:p>
            <a:pPr marL="0" indent="0">
              <a:buNone/>
            </a:pPr>
            <a:endParaRPr lang="en-IE" dirty="0"/>
          </a:p>
        </p:txBody>
      </p:sp>
      <p:pic>
        <p:nvPicPr>
          <p:cNvPr id="8" name="Content Placeholder 7">
            <a:extLst>
              <a:ext uri="{FF2B5EF4-FFF2-40B4-BE49-F238E27FC236}">
                <a16:creationId xmlns:a16="http://schemas.microsoft.com/office/drawing/2014/main" id="{41759231-FE9C-4B94-A48A-56D715E601C5}"/>
              </a:ext>
            </a:extLst>
          </p:cNvPr>
          <p:cNvPicPr>
            <a:picLocks noGrp="1" noChangeAspect="1"/>
          </p:cNvPicPr>
          <p:nvPr>
            <p:ph sz="half" idx="1"/>
          </p:nvPr>
        </p:nvPicPr>
        <p:blipFill>
          <a:blip r:embed="rId3"/>
          <a:stretch>
            <a:fillRect/>
          </a:stretch>
        </p:blipFill>
        <p:spPr>
          <a:xfrm>
            <a:off x="1450975" y="2017343"/>
            <a:ext cx="4645025" cy="2491862"/>
          </a:xfrm>
          <a:prstGeom prst="rect">
            <a:avLst/>
          </a:prstGeom>
        </p:spPr>
      </p:pic>
    </p:spTree>
    <p:extLst>
      <p:ext uri="{BB962C8B-B14F-4D97-AF65-F5344CB8AC3E}">
        <p14:creationId xmlns:p14="http://schemas.microsoft.com/office/powerpoint/2010/main" val="32707948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752</Words>
  <Application>Microsoft Office PowerPoint</Application>
  <PresentationFormat>Widescreen</PresentationFormat>
  <Paragraphs>61</Paragraphs>
  <Slides>22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Gallery</vt:lpstr>
      <vt:lpstr>School - system</vt:lpstr>
      <vt:lpstr>Task I</vt:lpstr>
      <vt:lpstr>Task Ii</vt:lpstr>
      <vt:lpstr>Task Iii</vt:lpstr>
      <vt:lpstr>Database diagram</vt:lpstr>
      <vt:lpstr>Details tables</vt:lpstr>
      <vt:lpstr>Solution explore</vt:lpstr>
      <vt:lpstr>+folder solution</vt:lpstr>
      <vt:lpstr>Versioning </vt:lpstr>
      <vt:lpstr>Login view</vt:lpstr>
      <vt:lpstr>Home view</vt:lpstr>
      <vt:lpstr>Home students</vt:lpstr>
      <vt:lpstr>Course list Avaliable to student</vt:lpstr>
      <vt:lpstr>error</vt:lpstr>
      <vt:lpstr>Student Filter</vt:lpstr>
      <vt:lpstr>Course list</vt:lpstr>
      <vt:lpstr>Lint students in course</vt:lpstr>
      <vt:lpstr>Connection string </vt:lpstr>
      <vt:lpstr>Package manager console</vt:lpstr>
      <vt:lpstr>PowerPoint Presentation</vt:lpstr>
      <vt:lpstr>PowerPoint Presentation</vt:lpstr>
      <vt:lpstr>Thanks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 system</dc:title>
  <dc:creator>365 Pro Plus</dc:creator>
  <cp:lastModifiedBy>365 Pro Plus</cp:lastModifiedBy>
  <cp:revision>1</cp:revision>
  <dcterms:created xsi:type="dcterms:W3CDTF">2019-04-01T13:25:11Z</dcterms:created>
  <dcterms:modified xsi:type="dcterms:W3CDTF">2019-04-01T13:25:47Z</dcterms:modified>
</cp:coreProperties>
</file>